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4-1.png>
</file>

<file path=ppt/media/image-7-1.png>
</file>

<file path=ppt/media/image-7-2.png>
</file>

<file path=ppt/media/image-7-3.png>
</file>

<file path=ppt/media/image-7-4.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054429"/>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Building a Robust Hospital Management System</a:t>
            </a:r>
            <a:endParaRPr lang="en-US" sz="4450" dirty="0"/>
          </a:p>
        </p:txBody>
      </p:sp>
      <p:sp>
        <p:nvSpPr>
          <p:cNvPr id="4" name="Text 1"/>
          <p:cNvSpPr/>
          <p:nvPr/>
        </p:nvSpPr>
        <p:spPr>
          <a:xfrm>
            <a:off x="6280190" y="4812149"/>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Presented by: Ravikant Turi, Infinite Computer Solutions</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30241"/>
            <a:ext cx="9533215"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Key Features: Dashboard Usability</a:t>
            </a:r>
            <a:endParaRPr lang="en-US" sz="4450" dirty="0"/>
          </a:p>
        </p:txBody>
      </p:sp>
      <p:sp>
        <p:nvSpPr>
          <p:cNvPr id="3" name="Shape 1"/>
          <p:cNvSpPr/>
          <p:nvPr/>
        </p:nvSpPr>
        <p:spPr>
          <a:xfrm>
            <a:off x="793790" y="3092648"/>
            <a:ext cx="510302" cy="510302"/>
          </a:xfrm>
          <a:prstGeom prst="roundRect">
            <a:avLst>
              <a:gd name="adj" fmla="val 18669"/>
            </a:avLst>
          </a:prstGeom>
          <a:solidFill>
            <a:srgbClr val="DADBF1"/>
          </a:solidFill>
          <a:ln w="7620">
            <a:solidFill>
              <a:srgbClr val="C0C1D7"/>
            </a:solidFill>
            <a:prstDash val="solid"/>
          </a:ln>
        </p:spPr>
      </p:sp>
      <p:sp>
        <p:nvSpPr>
          <p:cNvPr id="4" name="Text 2"/>
          <p:cNvSpPr/>
          <p:nvPr/>
        </p:nvSpPr>
        <p:spPr>
          <a:xfrm>
            <a:off x="878860" y="3135154"/>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Inter Bold" pitchFamily="34" charset="0"/>
                <a:ea typeface="Inter Bold" pitchFamily="34" charset="-122"/>
                <a:cs typeface="Inter Bold" pitchFamily="34" charset="-120"/>
              </a:rPr>
              <a:t>1</a:t>
            </a:r>
            <a:endParaRPr lang="en-US" sz="2650" dirty="0"/>
          </a:p>
        </p:txBody>
      </p:sp>
      <p:sp>
        <p:nvSpPr>
          <p:cNvPr id="5" name="Text 3"/>
          <p:cNvSpPr/>
          <p:nvPr/>
        </p:nvSpPr>
        <p:spPr>
          <a:xfrm>
            <a:off x="1530906" y="3135154"/>
            <a:ext cx="3421499" cy="850583"/>
          </a:xfrm>
          <a:prstGeom prst="rect">
            <a:avLst/>
          </a:prstGeom>
          <a:noFill/>
          <a:ln/>
        </p:spPr>
        <p:txBody>
          <a:bodyPr wrap="square" lIns="0" tIns="0" rIns="0" bIns="0" rtlCol="0" anchor="t"/>
          <a:lstStyle/>
          <a:p>
            <a:pPr algn="l" indent="0" marL="0">
              <a:lnSpc>
                <a:spcPts val="3300"/>
              </a:lnSpc>
              <a:buNone/>
            </a:pPr>
            <a:r>
              <a:rPr lang="en-US" sz="2650" b="1" dirty="0">
                <a:solidFill>
                  <a:srgbClr val="272525"/>
                </a:solidFill>
                <a:latin typeface="Inter Bold" pitchFamily="34" charset="0"/>
                <a:ea typeface="Inter Bold" pitchFamily="34" charset="-122"/>
                <a:cs typeface="Inter Bold" pitchFamily="34" charset="-120"/>
              </a:rPr>
              <a:t>Efficient Data Display</a:t>
            </a:r>
            <a:endParaRPr lang="en-US" sz="2650" dirty="0"/>
          </a:p>
        </p:txBody>
      </p:sp>
      <p:sp>
        <p:nvSpPr>
          <p:cNvPr id="6" name="Text 4"/>
          <p:cNvSpPr/>
          <p:nvPr/>
        </p:nvSpPr>
        <p:spPr>
          <a:xfrm>
            <a:off x="1530906" y="4121825"/>
            <a:ext cx="342149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All insurance plans are displayed in a clear, tabular format, providing a quick overview of available policies and their attributes.</a:t>
            </a:r>
            <a:endParaRPr lang="en-US" sz="1750" dirty="0"/>
          </a:p>
        </p:txBody>
      </p:sp>
      <p:sp>
        <p:nvSpPr>
          <p:cNvPr id="7" name="Shape 5"/>
          <p:cNvSpPr/>
          <p:nvPr/>
        </p:nvSpPr>
        <p:spPr>
          <a:xfrm>
            <a:off x="5235893" y="3092648"/>
            <a:ext cx="510302" cy="510302"/>
          </a:xfrm>
          <a:prstGeom prst="roundRect">
            <a:avLst>
              <a:gd name="adj" fmla="val 18669"/>
            </a:avLst>
          </a:prstGeom>
          <a:solidFill>
            <a:srgbClr val="DADBF1"/>
          </a:solidFill>
          <a:ln w="7620">
            <a:solidFill>
              <a:srgbClr val="C0C1D7"/>
            </a:solidFill>
            <a:prstDash val="solid"/>
          </a:ln>
        </p:spPr>
      </p:sp>
      <p:sp>
        <p:nvSpPr>
          <p:cNvPr id="8" name="Text 6"/>
          <p:cNvSpPr/>
          <p:nvPr/>
        </p:nvSpPr>
        <p:spPr>
          <a:xfrm>
            <a:off x="5320963" y="3135154"/>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Inter Bold" pitchFamily="34" charset="0"/>
                <a:ea typeface="Inter Bold" pitchFamily="34" charset="-122"/>
                <a:cs typeface="Inter Bold" pitchFamily="34" charset="-120"/>
              </a:rPr>
              <a:t>2</a:t>
            </a:r>
            <a:endParaRPr lang="en-US" sz="2650" dirty="0"/>
          </a:p>
        </p:txBody>
      </p:sp>
      <p:sp>
        <p:nvSpPr>
          <p:cNvPr id="9" name="Text 7"/>
          <p:cNvSpPr/>
          <p:nvPr/>
        </p:nvSpPr>
        <p:spPr>
          <a:xfrm>
            <a:off x="5973008" y="3135154"/>
            <a:ext cx="3402330" cy="425291"/>
          </a:xfrm>
          <a:prstGeom prst="rect">
            <a:avLst/>
          </a:prstGeom>
          <a:noFill/>
          <a:ln/>
        </p:spPr>
        <p:txBody>
          <a:bodyPr wrap="none" lIns="0" tIns="0" rIns="0" bIns="0" rtlCol="0" anchor="t"/>
          <a:lstStyle/>
          <a:p>
            <a:pPr algn="l" indent="0" marL="0">
              <a:lnSpc>
                <a:spcPts val="3300"/>
              </a:lnSpc>
              <a:buNone/>
            </a:pPr>
            <a:r>
              <a:rPr lang="en-US" sz="2650" b="1" dirty="0">
                <a:solidFill>
                  <a:srgbClr val="272525"/>
                </a:solidFill>
                <a:latin typeface="Inter Bold" pitchFamily="34" charset="0"/>
                <a:ea typeface="Inter Bold" pitchFamily="34" charset="-122"/>
                <a:cs typeface="Inter Bold" pitchFamily="34" charset="-120"/>
              </a:rPr>
              <a:t>Dynamic Sorting</a:t>
            </a:r>
            <a:endParaRPr lang="en-US" sz="2650" dirty="0"/>
          </a:p>
        </p:txBody>
      </p:sp>
      <p:sp>
        <p:nvSpPr>
          <p:cNvPr id="10" name="Text 8"/>
          <p:cNvSpPr/>
          <p:nvPr/>
        </p:nvSpPr>
        <p:spPr>
          <a:xfrm>
            <a:off x="5973008" y="3696533"/>
            <a:ext cx="3421499"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Implemented sorting capabilities for various columns (e.g., plan name, company, coverage level) to enable quick data retrieval and analysis.</a:t>
            </a:r>
            <a:endParaRPr lang="en-US" sz="1750" dirty="0"/>
          </a:p>
        </p:txBody>
      </p:sp>
      <p:sp>
        <p:nvSpPr>
          <p:cNvPr id="11" name="Shape 9"/>
          <p:cNvSpPr/>
          <p:nvPr/>
        </p:nvSpPr>
        <p:spPr>
          <a:xfrm>
            <a:off x="9677995" y="3092648"/>
            <a:ext cx="510302" cy="510302"/>
          </a:xfrm>
          <a:prstGeom prst="roundRect">
            <a:avLst>
              <a:gd name="adj" fmla="val 18669"/>
            </a:avLst>
          </a:prstGeom>
          <a:solidFill>
            <a:srgbClr val="DADBF1"/>
          </a:solidFill>
          <a:ln w="7620">
            <a:solidFill>
              <a:srgbClr val="C0C1D7"/>
            </a:solidFill>
            <a:prstDash val="solid"/>
          </a:ln>
        </p:spPr>
      </p:sp>
      <p:sp>
        <p:nvSpPr>
          <p:cNvPr id="12" name="Text 10"/>
          <p:cNvSpPr/>
          <p:nvPr/>
        </p:nvSpPr>
        <p:spPr>
          <a:xfrm>
            <a:off x="9763065" y="3135154"/>
            <a:ext cx="340162" cy="425291"/>
          </a:xfrm>
          <a:prstGeom prst="rect">
            <a:avLst/>
          </a:prstGeom>
          <a:noFill/>
          <a:ln/>
        </p:spPr>
        <p:txBody>
          <a:bodyPr wrap="none" lIns="0" tIns="0" rIns="0" bIns="0" rtlCol="0" anchor="t"/>
          <a:lstStyle/>
          <a:p>
            <a:pPr algn="ctr" indent="0" marL="0">
              <a:lnSpc>
                <a:spcPts val="2650"/>
              </a:lnSpc>
              <a:buNone/>
            </a:pPr>
            <a:r>
              <a:rPr lang="en-US" sz="2650" b="1" dirty="0">
                <a:solidFill>
                  <a:srgbClr val="272525"/>
                </a:solidFill>
                <a:latin typeface="Inter Bold" pitchFamily="34" charset="0"/>
                <a:ea typeface="Inter Bold" pitchFamily="34" charset="-122"/>
                <a:cs typeface="Inter Bold" pitchFamily="34" charset="-120"/>
              </a:rPr>
              <a:t>3</a:t>
            </a:r>
            <a:endParaRPr lang="en-US" sz="2650" dirty="0"/>
          </a:p>
        </p:txBody>
      </p:sp>
      <p:sp>
        <p:nvSpPr>
          <p:cNvPr id="13" name="Text 11"/>
          <p:cNvSpPr/>
          <p:nvPr/>
        </p:nvSpPr>
        <p:spPr>
          <a:xfrm>
            <a:off x="10415111" y="3135154"/>
            <a:ext cx="3421499" cy="850583"/>
          </a:xfrm>
          <a:prstGeom prst="rect">
            <a:avLst/>
          </a:prstGeom>
          <a:noFill/>
          <a:ln/>
        </p:spPr>
        <p:txBody>
          <a:bodyPr wrap="square" lIns="0" tIns="0" rIns="0" bIns="0" rtlCol="0" anchor="t"/>
          <a:lstStyle/>
          <a:p>
            <a:pPr algn="l" indent="0" marL="0">
              <a:lnSpc>
                <a:spcPts val="3300"/>
              </a:lnSpc>
              <a:buNone/>
            </a:pPr>
            <a:r>
              <a:rPr lang="en-US" sz="2650" b="1" dirty="0">
                <a:solidFill>
                  <a:srgbClr val="272525"/>
                </a:solidFill>
                <a:latin typeface="Inter Bold" pitchFamily="34" charset="0"/>
                <a:ea typeface="Inter Bold" pitchFamily="34" charset="-122"/>
                <a:cs typeface="Inter Bold" pitchFamily="34" charset="-120"/>
              </a:rPr>
              <a:t>Seamless Pagination</a:t>
            </a:r>
            <a:endParaRPr lang="en-US" sz="2650" dirty="0"/>
          </a:p>
        </p:txBody>
      </p:sp>
      <p:sp>
        <p:nvSpPr>
          <p:cNvPr id="14" name="Text 12"/>
          <p:cNvSpPr/>
          <p:nvPr/>
        </p:nvSpPr>
        <p:spPr>
          <a:xfrm>
            <a:off x="10415111" y="4121825"/>
            <a:ext cx="3421499"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Designed pagination controls to manage large datasets, ensuring optimal performance and user experience when browsing numerous insurance plans.</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546985"/>
            <a:ext cx="7445812"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Conclusion &amp; Future Scope</a:t>
            </a:r>
            <a:endParaRPr lang="en-US" sz="4450" dirty="0"/>
          </a:p>
        </p:txBody>
      </p:sp>
      <p:sp>
        <p:nvSpPr>
          <p:cNvPr id="3" name="Text 1"/>
          <p:cNvSpPr/>
          <p:nvPr/>
        </p:nvSpPr>
        <p:spPr>
          <a:xfrm>
            <a:off x="793790" y="3709392"/>
            <a:ext cx="13042821"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The insurance administration module successfully provides a robust and flexible solution for managing diverse insurance plans within the Hospital Management System.</a:t>
            </a:r>
            <a:endParaRPr lang="en-US" sz="1750" dirty="0"/>
          </a:p>
        </p:txBody>
      </p:sp>
      <p:sp>
        <p:nvSpPr>
          <p:cNvPr id="4" name="Text 2"/>
          <p:cNvSpPr/>
          <p:nvPr/>
        </p:nvSpPr>
        <p:spPr>
          <a:xfrm>
            <a:off x="793790" y="4514493"/>
            <a:ext cx="13042821" cy="725805"/>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Future enhancements could include integration with external insurance providers' APIs and advanced reporting features for policy utilization.</a:t>
            </a:r>
            <a:endParaRPr lang="en-US" sz="1750" dirty="0"/>
          </a:p>
        </p:txBody>
      </p:sp>
      <p:sp>
        <p:nvSpPr>
          <p:cNvPr id="5" name="Text 3"/>
          <p:cNvSpPr/>
          <p:nvPr/>
        </p:nvSpPr>
        <p:spPr>
          <a:xfrm>
            <a:off x="793790" y="5319593"/>
            <a:ext cx="13042821"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This project demonstrates a solid foundation for scalable and maintainable enterprise applications.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634853"/>
            <a:ext cx="130428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Project Overview: Hospital Management System</a:t>
            </a:r>
            <a:endParaRPr lang="en-US" sz="4450" dirty="0"/>
          </a:p>
        </p:txBody>
      </p:sp>
      <p:sp>
        <p:nvSpPr>
          <p:cNvPr id="3" name="Text 1"/>
          <p:cNvSpPr/>
          <p:nvPr/>
        </p:nvSpPr>
        <p:spPr>
          <a:xfrm>
            <a:off x="793790" y="4506039"/>
            <a:ext cx="130428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Our project focuses on developing a comprehensive Hospital Management System designed to streamline administrative tasks, enhance patient care, and manage critical hospital operations efficiently. This presentation will detail the insurance administration module, a key component enabling flexible policy management for individuals and families.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942386"/>
            <a:ext cx="10364272"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Insurance Module: Core Functionality</a:t>
            </a:r>
            <a:endParaRPr lang="en-US" sz="4450" dirty="0"/>
          </a:p>
        </p:txBody>
      </p:sp>
      <p:sp>
        <p:nvSpPr>
          <p:cNvPr id="3" name="Shape 1"/>
          <p:cNvSpPr/>
          <p:nvPr/>
        </p:nvSpPr>
        <p:spPr>
          <a:xfrm>
            <a:off x="793790" y="3104793"/>
            <a:ext cx="4196358" cy="3182422"/>
          </a:xfrm>
          <a:prstGeom prst="roundRect">
            <a:avLst>
              <a:gd name="adj" fmla="val 4597"/>
            </a:avLst>
          </a:prstGeom>
          <a:solidFill>
            <a:srgbClr val="FFFFFF"/>
          </a:solidFill>
          <a:ln w="30480">
            <a:solidFill>
              <a:srgbClr val="C0C1D7"/>
            </a:solidFill>
            <a:prstDash val="solid"/>
          </a:ln>
        </p:spPr>
      </p:sp>
      <p:sp>
        <p:nvSpPr>
          <p:cNvPr id="4" name="Shape 2"/>
          <p:cNvSpPr/>
          <p:nvPr/>
        </p:nvSpPr>
        <p:spPr>
          <a:xfrm>
            <a:off x="763310" y="3104793"/>
            <a:ext cx="121920" cy="3182422"/>
          </a:xfrm>
          <a:prstGeom prst="roundRect">
            <a:avLst>
              <a:gd name="adj" fmla="val 78139"/>
            </a:avLst>
          </a:prstGeom>
          <a:solidFill>
            <a:srgbClr val="4950BC"/>
          </a:solidFill>
          <a:ln/>
        </p:spPr>
      </p:sp>
      <p:sp>
        <p:nvSpPr>
          <p:cNvPr id="5" name="Text 3"/>
          <p:cNvSpPr/>
          <p:nvPr/>
        </p:nvSpPr>
        <p:spPr>
          <a:xfrm>
            <a:off x="1142524" y="3362087"/>
            <a:ext cx="3418046"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Individual &amp; Family Plans</a:t>
            </a:r>
            <a:endParaRPr lang="en-US" sz="2200" dirty="0"/>
          </a:p>
        </p:txBody>
      </p:sp>
      <p:sp>
        <p:nvSpPr>
          <p:cNvPr id="6" name="Text 4"/>
          <p:cNvSpPr/>
          <p:nvPr/>
        </p:nvSpPr>
        <p:spPr>
          <a:xfrm>
            <a:off x="1142524" y="3852505"/>
            <a:ext cx="3590330" cy="217741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Designed the capability to create and manage insurance policies for both individual patients and entire families, ensuring comprehensive coverage options.</a:t>
            </a:r>
            <a:endParaRPr lang="en-US" sz="1750" dirty="0"/>
          </a:p>
        </p:txBody>
      </p:sp>
      <p:sp>
        <p:nvSpPr>
          <p:cNvPr id="7" name="Shape 5"/>
          <p:cNvSpPr/>
          <p:nvPr/>
        </p:nvSpPr>
        <p:spPr>
          <a:xfrm>
            <a:off x="5216962" y="3104793"/>
            <a:ext cx="4196358" cy="3182422"/>
          </a:xfrm>
          <a:prstGeom prst="roundRect">
            <a:avLst>
              <a:gd name="adj" fmla="val 4597"/>
            </a:avLst>
          </a:prstGeom>
          <a:solidFill>
            <a:srgbClr val="FFFFFF"/>
          </a:solidFill>
          <a:ln w="30480">
            <a:solidFill>
              <a:srgbClr val="C0C1D7"/>
            </a:solidFill>
            <a:prstDash val="solid"/>
          </a:ln>
        </p:spPr>
      </p:sp>
      <p:sp>
        <p:nvSpPr>
          <p:cNvPr id="8" name="Shape 6"/>
          <p:cNvSpPr/>
          <p:nvPr/>
        </p:nvSpPr>
        <p:spPr>
          <a:xfrm>
            <a:off x="5186482" y="3104793"/>
            <a:ext cx="121920" cy="3182422"/>
          </a:xfrm>
          <a:prstGeom prst="roundRect">
            <a:avLst>
              <a:gd name="adj" fmla="val 78139"/>
            </a:avLst>
          </a:prstGeom>
          <a:solidFill>
            <a:srgbClr val="4950BC"/>
          </a:solidFill>
          <a:ln/>
        </p:spPr>
      </p:sp>
      <p:sp>
        <p:nvSpPr>
          <p:cNvPr id="9" name="Text 7"/>
          <p:cNvSpPr/>
          <p:nvPr/>
        </p:nvSpPr>
        <p:spPr>
          <a:xfrm>
            <a:off x="5565696" y="3362087"/>
            <a:ext cx="3590330" cy="708660"/>
          </a:xfrm>
          <a:prstGeom prst="rect">
            <a:avLst/>
          </a:prstGeom>
          <a:noFill/>
          <a:ln/>
        </p:spPr>
        <p:txBody>
          <a:bodyPr wrap="squar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Flexible Plan Configuration</a:t>
            </a:r>
            <a:endParaRPr lang="en-US" sz="2200" dirty="0"/>
          </a:p>
        </p:txBody>
      </p:sp>
      <p:sp>
        <p:nvSpPr>
          <p:cNvPr id="10" name="Text 8"/>
          <p:cNvSpPr/>
          <p:nvPr/>
        </p:nvSpPr>
        <p:spPr>
          <a:xfrm>
            <a:off x="5565696" y="4206835"/>
            <a:ext cx="3590330"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Implemented a robust system allowing administrators to define various insurance plans with specific coverage tiers (Silver, Gold, Platinum).</a:t>
            </a:r>
            <a:endParaRPr lang="en-US" sz="1750" dirty="0"/>
          </a:p>
        </p:txBody>
      </p:sp>
      <p:sp>
        <p:nvSpPr>
          <p:cNvPr id="11" name="Shape 9"/>
          <p:cNvSpPr/>
          <p:nvPr/>
        </p:nvSpPr>
        <p:spPr>
          <a:xfrm>
            <a:off x="9640133" y="3104793"/>
            <a:ext cx="4196358" cy="3182422"/>
          </a:xfrm>
          <a:prstGeom prst="roundRect">
            <a:avLst>
              <a:gd name="adj" fmla="val 4597"/>
            </a:avLst>
          </a:prstGeom>
          <a:solidFill>
            <a:srgbClr val="FFFFFF"/>
          </a:solidFill>
          <a:ln w="30480">
            <a:solidFill>
              <a:srgbClr val="C0C1D7"/>
            </a:solidFill>
            <a:prstDash val="solid"/>
          </a:ln>
        </p:spPr>
      </p:sp>
      <p:sp>
        <p:nvSpPr>
          <p:cNvPr id="12" name="Shape 10"/>
          <p:cNvSpPr/>
          <p:nvPr/>
        </p:nvSpPr>
        <p:spPr>
          <a:xfrm>
            <a:off x="9609653" y="3104793"/>
            <a:ext cx="121920" cy="3182422"/>
          </a:xfrm>
          <a:prstGeom prst="roundRect">
            <a:avLst>
              <a:gd name="adj" fmla="val 78139"/>
            </a:avLst>
          </a:prstGeom>
          <a:solidFill>
            <a:srgbClr val="4950BC"/>
          </a:solidFill>
          <a:ln/>
        </p:spPr>
      </p:sp>
      <p:sp>
        <p:nvSpPr>
          <p:cNvPr id="13" name="Text 11"/>
          <p:cNvSpPr/>
          <p:nvPr/>
        </p:nvSpPr>
        <p:spPr>
          <a:xfrm>
            <a:off x="9988868" y="336208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Membership Rules</a:t>
            </a:r>
            <a:endParaRPr lang="en-US" sz="2200" dirty="0"/>
          </a:p>
        </p:txBody>
      </p:sp>
      <p:sp>
        <p:nvSpPr>
          <p:cNvPr id="14" name="Text 12"/>
          <p:cNvSpPr/>
          <p:nvPr/>
        </p:nvSpPr>
        <p:spPr>
          <a:xfrm>
            <a:off x="9988868" y="3852505"/>
            <a:ext cx="3590330" cy="1814513"/>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Integrated features to set and enforce member rules for each insurance plan, dictating the number of individuals permitted under a family policy.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48045" y="430887"/>
            <a:ext cx="7107555" cy="489347"/>
          </a:xfrm>
          <a:prstGeom prst="rect">
            <a:avLst/>
          </a:prstGeom>
          <a:noFill/>
          <a:ln/>
        </p:spPr>
        <p:txBody>
          <a:bodyPr wrap="none" lIns="0" tIns="0" rIns="0" bIns="0" rtlCol="0" anchor="t"/>
          <a:lstStyle/>
          <a:p>
            <a:pPr algn="l" indent="0" marL="0">
              <a:lnSpc>
                <a:spcPts val="3850"/>
              </a:lnSpc>
              <a:buNone/>
            </a:pPr>
            <a:r>
              <a:rPr lang="en-US" sz="3050" b="1" dirty="0">
                <a:solidFill>
                  <a:srgbClr val="000000"/>
                </a:solidFill>
                <a:latin typeface="Inter Bold" pitchFamily="34" charset="0"/>
                <a:ea typeface="Inter Bold" pitchFamily="34" charset="-122"/>
                <a:cs typeface="Inter Bold" pitchFamily="34" charset="-120"/>
              </a:rPr>
              <a:t>Database Schema: Insurance Module</a:t>
            </a:r>
            <a:endParaRPr lang="en-US" sz="3050" dirty="0"/>
          </a:p>
        </p:txBody>
      </p:sp>
      <p:pic>
        <p:nvPicPr>
          <p:cNvPr id="3" name="Image 0" descr="preencoded.png">    </p:cNvPr>
          <p:cNvPicPr>
            <a:picLocks noChangeAspect="1"/>
          </p:cNvPicPr>
          <p:nvPr/>
        </p:nvPicPr>
        <p:blipFill>
          <a:blip r:embed="rId1"/>
          <a:stretch>
            <a:fillRect/>
          </a:stretch>
        </p:blipFill>
        <p:spPr>
          <a:xfrm>
            <a:off x="548045" y="1155025"/>
            <a:ext cx="9161383" cy="5539859"/>
          </a:xfrm>
          <a:prstGeom prst="rect">
            <a:avLst/>
          </a:prstGeom>
        </p:spPr>
      </p:pic>
      <p:sp>
        <p:nvSpPr>
          <p:cNvPr id="4" name="Text 1"/>
          <p:cNvSpPr/>
          <p:nvPr/>
        </p:nvSpPr>
        <p:spPr>
          <a:xfrm>
            <a:off x="548045" y="6870978"/>
            <a:ext cx="13534311" cy="250508"/>
          </a:xfrm>
          <a:prstGeom prst="rect">
            <a:avLst/>
          </a:prstGeom>
          <a:noFill/>
          <a:ln/>
        </p:spPr>
        <p:txBody>
          <a:bodyPr wrap="none" lIns="0" tIns="0" rIns="0" bIns="0" rtlCol="0" anchor="t"/>
          <a:lstStyle/>
          <a:p>
            <a:pPr algn="l" indent="0" marL="0">
              <a:lnSpc>
                <a:spcPts val="1950"/>
              </a:lnSpc>
              <a:buNone/>
            </a:pPr>
            <a:endParaRPr lang="en-US" sz="1200" dirty="0"/>
          </a:p>
        </p:txBody>
      </p:sp>
      <p:sp>
        <p:nvSpPr>
          <p:cNvPr id="5" name="Text 2"/>
          <p:cNvSpPr/>
          <p:nvPr/>
        </p:nvSpPr>
        <p:spPr>
          <a:xfrm>
            <a:off x="548045" y="7297579"/>
            <a:ext cx="13534311" cy="501015"/>
          </a:xfrm>
          <a:prstGeom prst="rect">
            <a:avLst/>
          </a:prstGeom>
          <a:noFill/>
          <a:ln/>
        </p:spPr>
        <p:txBody>
          <a:bodyPr wrap="square" lIns="0" tIns="0" rIns="0" bIns="0" rtlCol="0" anchor="t"/>
          <a:lstStyle/>
          <a:p>
            <a:pPr algn="l" indent="0" marL="0">
              <a:lnSpc>
                <a:spcPts val="1950"/>
              </a:lnSpc>
              <a:buNone/>
            </a:pPr>
            <a:r>
              <a:rPr lang="en-US" sz="1200" dirty="0">
                <a:solidFill>
                  <a:srgbClr val="272525"/>
                </a:solidFill>
                <a:latin typeface="Inter" pitchFamily="34" charset="0"/>
                <a:ea typeface="Inter" pitchFamily="34" charset="-122"/>
                <a:cs typeface="Inter" pitchFamily="34" charset="-120"/>
              </a:rPr>
              <a:t>The insurance module's data structure is built upon four interconnected tables, ensuring data integrity and efficient retrieval of policy information. This normalized schema supports granular control over insurance companies, plans, coverage, and member rules.</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975842"/>
            <a:ext cx="10075783"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Architecture: MVC &amp; Layered Design</a:t>
            </a:r>
            <a:endParaRPr lang="en-US" sz="4450" dirty="0"/>
          </a:p>
        </p:txBody>
      </p:sp>
      <p:sp>
        <p:nvSpPr>
          <p:cNvPr id="3" name="Text 1"/>
          <p:cNvSpPr/>
          <p:nvPr/>
        </p:nvSpPr>
        <p:spPr>
          <a:xfrm>
            <a:off x="793790" y="3138249"/>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system adheres strictly to the Model-View-Controller (MVC) architectural pattern, promoting separation of concerns and maintainability. This layered approach enhances modularity, scalability, and ease of development.</a:t>
            </a:r>
            <a:endParaRPr lang="en-US" sz="1750" dirty="0"/>
          </a:p>
        </p:txBody>
      </p:sp>
      <p:sp>
        <p:nvSpPr>
          <p:cNvPr id="4" name="Text 2"/>
          <p:cNvSpPr/>
          <p:nvPr/>
        </p:nvSpPr>
        <p:spPr>
          <a:xfrm>
            <a:off x="793790" y="434601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Model Layer</a:t>
            </a:r>
            <a:endParaRPr lang="en-US" sz="2200" dirty="0"/>
          </a:p>
        </p:txBody>
      </p:sp>
      <p:sp>
        <p:nvSpPr>
          <p:cNvPr id="5" name="Text 3"/>
          <p:cNvSpPr/>
          <p:nvPr/>
        </p:nvSpPr>
        <p:spPr>
          <a:xfrm>
            <a:off x="793790" y="492716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Data logic and persistence</a:t>
            </a:r>
            <a:endParaRPr lang="en-US" sz="1750" dirty="0"/>
          </a:p>
        </p:txBody>
      </p:sp>
      <p:sp>
        <p:nvSpPr>
          <p:cNvPr id="6" name="Text 4"/>
          <p:cNvSpPr/>
          <p:nvPr/>
        </p:nvSpPr>
        <p:spPr>
          <a:xfrm>
            <a:off x="793790" y="536936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Business rules implementation</a:t>
            </a:r>
            <a:endParaRPr lang="en-US" sz="1750" dirty="0"/>
          </a:p>
        </p:txBody>
      </p:sp>
      <p:sp>
        <p:nvSpPr>
          <p:cNvPr id="7" name="Text 5"/>
          <p:cNvSpPr/>
          <p:nvPr/>
        </p:nvSpPr>
        <p:spPr>
          <a:xfrm>
            <a:off x="793790" y="5811560"/>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Hibernate 3.6 for ORM</a:t>
            </a:r>
            <a:endParaRPr lang="en-US" sz="1750" dirty="0"/>
          </a:p>
        </p:txBody>
      </p:sp>
      <p:sp>
        <p:nvSpPr>
          <p:cNvPr id="8" name="Text 6"/>
          <p:cNvSpPr/>
          <p:nvPr/>
        </p:nvSpPr>
        <p:spPr>
          <a:xfrm>
            <a:off x="7599521" y="434601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View Layer</a:t>
            </a:r>
            <a:endParaRPr lang="en-US" sz="2200" dirty="0"/>
          </a:p>
        </p:txBody>
      </p:sp>
      <p:sp>
        <p:nvSpPr>
          <p:cNvPr id="9" name="Text 7"/>
          <p:cNvSpPr/>
          <p:nvPr/>
        </p:nvSpPr>
        <p:spPr>
          <a:xfrm>
            <a:off x="7599521" y="4927163"/>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User interface representation</a:t>
            </a:r>
            <a:endParaRPr lang="en-US" sz="1750" dirty="0"/>
          </a:p>
        </p:txBody>
      </p:sp>
      <p:sp>
        <p:nvSpPr>
          <p:cNvPr id="10" name="Text 8"/>
          <p:cNvSpPr/>
          <p:nvPr/>
        </p:nvSpPr>
        <p:spPr>
          <a:xfrm>
            <a:off x="7599521" y="536936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JSF (JavaServer Faces) for frontend rendering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96525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Controller Layer</a:t>
            </a:r>
            <a:endParaRPr lang="en-US" sz="2200" dirty="0"/>
          </a:p>
        </p:txBody>
      </p:sp>
      <p:sp>
        <p:nvSpPr>
          <p:cNvPr id="3" name="Text 1"/>
          <p:cNvSpPr/>
          <p:nvPr/>
        </p:nvSpPr>
        <p:spPr>
          <a:xfrm>
            <a:off x="793790" y="354639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Handles user input</a:t>
            </a:r>
            <a:endParaRPr lang="en-US" sz="1750" dirty="0"/>
          </a:p>
        </p:txBody>
      </p:sp>
      <p:sp>
        <p:nvSpPr>
          <p:cNvPr id="4" name="Text 2"/>
          <p:cNvSpPr/>
          <p:nvPr/>
        </p:nvSpPr>
        <p:spPr>
          <a:xfrm>
            <a:off x="793790" y="398859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Interacts between Model and View</a:t>
            </a:r>
            <a:endParaRPr lang="en-US" sz="1750" dirty="0"/>
          </a:p>
        </p:txBody>
      </p:sp>
      <p:sp>
        <p:nvSpPr>
          <p:cNvPr id="5" name="Text 3"/>
          <p:cNvSpPr/>
          <p:nvPr/>
        </p:nvSpPr>
        <p:spPr>
          <a:xfrm>
            <a:off x="793790" y="443079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Manages application flow</a:t>
            </a:r>
            <a:endParaRPr lang="en-US" sz="1750" dirty="0"/>
          </a:p>
        </p:txBody>
      </p:sp>
      <p:sp>
        <p:nvSpPr>
          <p:cNvPr id="6" name="Text 4"/>
          <p:cNvSpPr/>
          <p:nvPr/>
        </p:nvSpPr>
        <p:spPr>
          <a:xfrm>
            <a:off x="7599521" y="296525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000000"/>
                </a:solidFill>
                <a:latin typeface="Inter Bold" pitchFamily="34" charset="0"/>
                <a:ea typeface="Inter Bold" pitchFamily="34" charset="-122"/>
                <a:cs typeface="Inter Bold" pitchFamily="34" charset="-120"/>
              </a:rPr>
              <a:t>Constants &amp; Utilities</a:t>
            </a:r>
            <a:endParaRPr lang="en-US" sz="2200" dirty="0"/>
          </a:p>
        </p:txBody>
      </p:sp>
      <p:sp>
        <p:nvSpPr>
          <p:cNvPr id="7" name="Text 5"/>
          <p:cNvSpPr/>
          <p:nvPr/>
        </p:nvSpPr>
        <p:spPr>
          <a:xfrm>
            <a:off x="7599521" y="3546396"/>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Centralized configuration files</a:t>
            </a:r>
            <a:endParaRPr lang="en-US" sz="1750" dirty="0"/>
          </a:p>
        </p:txBody>
      </p:sp>
      <p:sp>
        <p:nvSpPr>
          <p:cNvPr id="8" name="Text 6"/>
          <p:cNvSpPr/>
          <p:nvPr/>
        </p:nvSpPr>
        <p:spPr>
          <a:xfrm>
            <a:off x="7599521" y="3988594"/>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Reusable utility functions</a:t>
            </a:r>
            <a:endParaRPr lang="en-US" sz="1750" dirty="0"/>
          </a:p>
        </p:txBody>
      </p:sp>
      <p:sp>
        <p:nvSpPr>
          <p:cNvPr id="9" name="Text 7"/>
          <p:cNvSpPr/>
          <p:nvPr/>
        </p:nvSpPr>
        <p:spPr>
          <a:xfrm>
            <a:off x="7599521" y="4430792"/>
            <a:ext cx="6244709"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Enhances code consistency</a:t>
            </a:r>
            <a:endParaRPr lang="en-US" sz="1750" dirty="0"/>
          </a:p>
        </p:txBody>
      </p:sp>
      <p:sp>
        <p:nvSpPr>
          <p:cNvPr id="10" name="Text 8"/>
          <p:cNvSpPr/>
          <p:nvPr/>
        </p:nvSpPr>
        <p:spPr>
          <a:xfrm>
            <a:off x="793790" y="5128141"/>
            <a:ext cx="130428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This structured approach significantly improves code organization and simplifies debugging processes.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88444"/>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Technology Stack</a:t>
            </a:r>
            <a:endParaRPr lang="en-US" sz="4450" dirty="0"/>
          </a:p>
        </p:txBody>
      </p:sp>
      <p:pic>
        <p:nvPicPr>
          <p:cNvPr id="3" name="Image 0" descr="preencoded.png">    </p:cNvPr>
          <p:cNvPicPr>
            <a:picLocks noChangeAspect="1"/>
          </p:cNvPicPr>
          <p:nvPr/>
        </p:nvPicPr>
        <p:blipFill>
          <a:blip r:embed="rId1"/>
          <a:stretch>
            <a:fillRect/>
          </a:stretch>
        </p:blipFill>
        <p:spPr>
          <a:xfrm>
            <a:off x="793790" y="2050852"/>
            <a:ext cx="680442" cy="680442"/>
          </a:xfrm>
          <a:prstGeom prst="rect">
            <a:avLst/>
          </a:prstGeom>
        </p:spPr>
      </p:pic>
      <p:sp>
        <p:nvSpPr>
          <p:cNvPr id="4" name="Text 1"/>
          <p:cNvSpPr/>
          <p:nvPr/>
        </p:nvSpPr>
        <p:spPr>
          <a:xfrm>
            <a:off x="793790" y="301478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Java</a:t>
            </a:r>
            <a:endParaRPr lang="en-US" sz="2200" dirty="0"/>
          </a:p>
        </p:txBody>
      </p:sp>
      <p:sp>
        <p:nvSpPr>
          <p:cNvPr id="5" name="Text 2"/>
          <p:cNvSpPr/>
          <p:nvPr/>
        </p:nvSpPr>
        <p:spPr>
          <a:xfrm>
            <a:off x="793790" y="3505200"/>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Primary programming language for backend logic and application development, leveraging its robust ecosystem.</a:t>
            </a:r>
            <a:endParaRPr lang="en-US" sz="1750" dirty="0"/>
          </a:p>
        </p:txBody>
      </p:sp>
      <p:pic>
        <p:nvPicPr>
          <p:cNvPr id="6" name="Image 1" descr="preencoded.png">    </p:cNvPr>
          <p:cNvPicPr>
            <a:picLocks noChangeAspect="1"/>
          </p:cNvPicPr>
          <p:nvPr/>
        </p:nvPicPr>
        <p:blipFill>
          <a:blip r:embed="rId2"/>
          <a:stretch>
            <a:fillRect/>
          </a:stretch>
        </p:blipFill>
        <p:spPr>
          <a:xfrm>
            <a:off x="7456884" y="2050852"/>
            <a:ext cx="680442" cy="680442"/>
          </a:xfrm>
          <a:prstGeom prst="rect">
            <a:avLst/>
          </a:prstGeom>
        </p:spPr>
      </p:pic>
      <p:sp>
        <p:nvSpPr>
          <p:cNvPr id="7" name="Text 3"/>
          <p:cNvSpPr/>
          <p:nvPr/>
        </p:nvSpPr>
        <p:spPr>
          <a:xfrm>
            <a:off x="7456884" y="3014782"/>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MySQL</a:t>
            </a:r>
            <a:endParaRPr lang="en-US" sz="2200" dirty="0"/>
          </a:p>
        </p:txBody>
      </p:sp>
      <p:sp>
        <p:nvSpPr>
          <p:cNvPr id="8" name="Text 4"/>
          <p:cNvSpPr/>
          <p:nvPr/>
        </p:nvSpPr>
        <p:spPr>
          <a:xfrm>
            <a:off x="7456884" y="3505200"/>
            <a:ext cx="6379726"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Relational database management system for storing and managing all system data, including patient records and insurance details.</a:t>
            </a:r>
            <a:endParaRPr lang="en-US" sz="1750" dirty="0"/>
          </a:p>
        </p:txBody>
      </p:sp>
      <p:pic>
        <p:nvPicPr>
          <p:cNvPr id="9" name="Image 2" descr="preencoded.png">    </p:cNvPr>
          <p:cNvPicPr>
            <a:picLocks noChangeAspect="1"/>
          </p:cNvPicPr>
          <p:nvPr/>
        </p:nvPicPr>
        <p:blipFill>
          <a:blip r:embed="rId3"/>
          <a:stretch>
            <a:fillRect/>
          </a:stretch>
        </p:blipFill>
        <p:spPr>
          <a:xfrm>
            <a:off x="793790" y="5160883"/>
            <a:ext cx="680442" cy="680442"/>
          </a:xfrm>
          <a:prstGeom prst="rect">
            <a:avLst/>
          </a:prstGeom>
        </p:spPr>
      </p:pic>
      <p:sp>
        <p:nvSpPr>
          <p:cNvPr id="10" name="Text 5"/>
          <p:cNvSpPr/>
          <p:nvPr/>
        </p:nvSpPr>
        <p:spPr>
          <a:xfrm>
            <a:off x="793790" y="612481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Hibernate 3.6</a:t>
            </a:r>
            <a:endParaRPr lang="en-US" sz="2200" dirty="0"/>
          </a:p>
        </p:txBody>
      </p:sp>
      <p:sp>
        <p:nvSpPr>
          <p:cNvPr id="11" name="Text 6"/>
          <p:cNvSpPr/>
          <p:nvPr/>
        </p:nvSpPr>
        <p:spPr>
          <a:xfrm>
            <a:off x="793790" y="6615232"/>
            <a:ext cx="6379607"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Object-Relational Mapping (ORM) framework for efficient database interaction and data persistence.</a:t>
            </a:r>
            <a:endParaRPr lang="en-US" sz="1750" dirty="0"/>
          </a:p>
        </p:txBody>
      </p:sp>
      <p:pic>
        <p:nvPicPr>
          <p:cNvPr id="12" name="Image 3" descr="preencoded.png">    </p:cNvPr>
          <p:cNvPicPr>
            <a:picLocks noChangeAspect="1"/>
          </p:cNvPicPr>
          <p:nvPr/>
        </p:nvPicPr>
        <p:blipFill>
          <a:blip r:embed="rId4"/>
          <a:stretch>
            <a:fillRect/>
          </a:stretch>
        </p:blipFill>
        <p:spPr>
          <a:xfrm>
            <a:off x="7456884" y="5160883"/>
            <a:ext cx="680442" cy="680442"/>
          </a:xfrm>
          <a:prstGeom prst="rect">
            <a:avLst/>
          </a:prstGeom>
        </p:spPr>
      </p:pic>
      <p:sp>
        <p:nvSpPr>
          <p:cNvPr id="13" name="Text 7"/>
          <p:cNvSpPr/>
          <p:nvPr/>
        </p:nvSpPr>
        <p:spPr>
          <a:xfrm>
            <a:off x="7456884" y="612481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272525"/>
                </a:solidFill>
                <a:latin typeface="Inter Bold" pitchFamily="34" charset="0"/>
                <a:ea typeface="Inter Bold" pitchFamily="34" charset="-122"/>
                <a:cs typeface="Inter Bold" pitchFamily="34" charset="-120"/>
              </a:rPr>
              <a:t>Log4j</a:t>
            </a:r>
            <a:endParaRPr lang="en-US" sz="2200" dirty="0"/>
          </a:p>
        </p:txBody>
      </p:sp>
      <p:sp>
        <p:nvSpPr>
          <p:cNvPr id="14" name="Text 8"/>
          <p:cNvSpPr/>
          <p:nvPr/>
        </p:nvSpPr>
        <p:spPr>
          <a:xfrm>
            <a:off x="7456884" y="6615232"/>
            <a:ext cx="6379726"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Logging framework used for debugging, error tracking, and monitoring application behavior in real-time.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000000"/>
                </a:solidFill>
                <a:latin typeface="Inter Bold" pitchFamily="34" charset="0"/>
                <a:ea typeface="Inter Bold" pitchFamily="34" charset="-122"/>
                <a:cs typeface="Inter Bold" pitchFamily="34" charset="-120"/>
              </a:rPr>
              <a:t>Admin Dashboard: Insurance Management</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The administrator dashboard provides a centralized interface for managing all insurance-related data. This includes creating new insurance plans, modifying existing ones, and viewing all active policies.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23411" y="489823"/>
            <a:ext cx="4453295" cy="556617"/>
          </a:xfrm>
          <a:prstGeom prst="rect">
            <a:avLst/>
          </a:prstGeom>
          <a:noFill/>
          <a:ln/>
        </p:spPr>
        <p:txBody>
          <a:bodyPr wrap="none" lIns="0" tIns="0" rIns="0" bIns="0" rtlCol="0" anchor="t"/>
          <a:lstStyle/>
          <a:p>
            <a:pPr algn="l" indent="0" marL="0">
              <a:lnSpc>
                <a:spcPts val="4350"/>
              </a:lnSpc>
              <a:buNone/>
            </a:pPr>
            <a:r>
              <a:rPr lang="en-US" sz="3500" b="1" dirty="0">
                <a:solidFill>
                  <a:srgbClr val="000000"/>
                </a:solidFill>
                <a:latin typeface="Inter Bold" pitchFamily="34" charset="0"/>
                <a:ea typeface="Inter Bold" pitchFamily="34" charset="-122"/>
                <a:cs typeface="Inter Bold" pitchFamily="34" charset="-120"/>
              </a:rPr>
              <a:t>Validation</a:t>
            </a:r>
            <a:endParaRPr lang="en-US" sz="3500" dirty="0"/>
          </a:p>
        </p:txBody>
      </p:sp>
      <p:pic>
        <p:nvPicPr>
          <p:cNvPr id="3" name="Image 0" descr="preencoded.png">    </p:cNvPr>
          <p:cNvPicPr>
            <a:picLocks noChangeAspect="1"/>
          </p:cNvPicPr>
          <p:nvPr/>
        </p:nvPicPr>
        <p:blipFill>
          <a:blip r:embed="rId1"/>
          <a:stretch>
            <a:fillRect/>
          </a:stretch>
        </p:blipFill>
        <p:spPr>
          <a:xfrm>
            <a:off x="623411" y="1402675"/>
            <a:ext cx="12513945" cy="69138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2025-07-30T02:37:07Z</dcterms:created>
  <dcterms:modified xsi:type="dcterms:W3CDTF">2025-07-30T02:37:07Z</dcterms:modified>
</cp:coreProperties>
</file>